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0" d="100"/>
          <a:sy n="90" d="100"/>
        </p:scale>
        <p:origin x="52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 /><Relationship Id="rId19" Type="http://schemas.openxmlformats.org/officeDocument/2006/relationships/tableStyles" Target="tableStyles.xml" /><Relationship Id="rId20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Титульный слайд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52858" y="6453386"/>
            <a:ext cx="160794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21F52F-1963-4E1D-ADDE-D53ABDE1273A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054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 bwMode="auto"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fill="norm" stroke="1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fill="norm" stroke="1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2295525"/>
            <a:ext cx="9601200" cy="357187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9ADA3E-46FD-4218-A4D6-9358E2B3165B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596561" y="624156"/>
            <a:ext cx="1565766" cy="5243244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1371600" y="624156"/>
            <a:ext cx="8179641" cy="5243244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1A21F97-E30D-46EA-9629-DB584FDD533E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3D3300D-2C54-41A9-BD81-354223F894D9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5C5302E-8ED8-432D-9695-1A0A1A14DA2A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 fill="norm" stroke="1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371600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7FD45F4-F1AD-40FE-B217-3D7B523CF75C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1371600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525014" y="3305206"/>
            <a:ext cx="4443984" cy="2562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A7F474-B600-49B6-AD8E-23CFED363BDE}" type="datetime1">
              <a:rPr lang="ru-RU"/>
              <a:t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2B13EE-559C-4C79-8F8A-01C8F2282902}" type="datetime1">
              <a:rPr lang="ru-RU"/>
              <a:t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87A085-D63F-4909-93B8-4A37A034F5CF}" type="datetime1">
              <a:rPr lang="ru-RU"/>
              <a:t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3A5F0CA-FA96-47BF-AEBA-4D8CA463770B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 bwMode="auto"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2999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36B45C-659A-4949-B7AE-3F56136C0190}" type="datetime1">
              <a:rPr lang="ru-RU"/>
              <a:t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 bwMode="auto"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627AAF7-D413-4970-BED5-06CA29BB6553}" type="datetime1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 bwMode="auto"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l" defTabSz="914400">
        <a:lnSpc>
          <a:spcPct val="89000"/>
        </a:lnSpc>
        <a:spcBef>
          <a:spcPts val="0"/>
        </a:spcBef>
        <a:buNone/>
        <a:defRPr sz="44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>
        <a:lnSpc>
          <a:spcPct val="94000"/>
        </a:lnSpc>
        <a:spcBef>
          <a:spcPts val="1000"/>
        </a:spcBef>
        <a:spcAft>
          <a:spcPts val="200"/>
        </a:spcAft>
        <a:buFont typeface="Franklin Gothic Book"/>
        <a:buChar char="■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2000" i="1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8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800" i="1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6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600" i="1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–"/>
        <a:defRPr sz="1400" i="1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>
        <a:lnSpc>
          <a:spcPct val="94000"/>
        </a:lnSpc>
        <a:spcBef>
          <a:spcPts val="500"/>
        </a:spcBef>
        <a:spcAft>
          <a:spcPts val="200"/>
        </a:spcAft>
        <a:buFont typeface="Franklin Gothic Book"/>
        <a:buChar char="■"/>
        <a:defRPr sz="14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jpg"/><Relationship Id="rId10" Type="http://schemas.openxmlformats.org/officeDocument/2006/relationships/image" Target="../media/image13.jpg"/><Relationship Id="rId11" Type="http://schemas.openxmlformats.org/officeDocument/2006/relationships/image" Target="../media/image14.jpg"/><Relationship Id="rId12" Type="http://schemas.openxmlformats.org/officeDocument/2006/relationships/image" Target="../media/image15.jpg"/><Relationship Id="rId13" Type="http://schemas.openxmlformats.org/officeDocument/2006/relationships/image" Target="../media/image16.jpg"/><Relationship Id="rId14" Type="http://schemas.openxmlformats.org/officeDocument/2006/relationships/image" Target="../media/image17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6589" y="2333213"/>
            <a:ext cx="9418320" cy="981512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/>
          </a:bodyPr>
          <a:lstStyle/>
          <a:p>
            <a:pPr algn="ctr">
              <a:defRPr/>
            </a:pPr>
            <a:r>
              <a:rPr lang="ru-RU" sz="4400"/>
              <a:t>Игра платформер «Побег»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261872" y="4521666"/>
            <a:ext cx="9418320" cy="177280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ru-RU"/>
              <a:t>Выполнили Старцев Д. Д., Тимофеева Д. С.</a:t>
            </a:r>
            <a:endParaRPr/>
          </a:p>
          <a:p>
            <a:pPr algn="l">
              <a:defRPr/>
            </a:pPr>
            <a:r>
              <a:rPr lang="ru-RU"/>
              <a:t>Ученики группы 3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Руководитель Борисов </a:t>
            </a:r>
            <a:r>
              <a:rPr lang="ru-RU" sz="2400">
                <a:cs typeface="Times New Roman"/>
              </a:rPr>
              <a:t>А.И</a:t>
            </a:r>
            <a:r>
              <a:rPr lang="ru-RU" sz="2400">
                <a:cs typeface="Times New Roman"/>
              </a:rPr>
              <a:t>.</a:t>
            </a:r>
            <a:endParaRPr/>
          </a:p>
          <a:p>
            <a:pPr algn="l">
              <a:defRPr/>
            </a:pPr>
            <a:r>
              <a:rPr lang="ru-RU" sz="2400">
                <a:cs typeface="Times New Roman"/>
              </a:rPr>
              <a:t>Преподаватель Детского технопарка "Альтаир"</a:t>
            </a:r>
            <a:endParaRPr lang="ru-RU"/>
          </a:p>
        </p:txBody>
      </p:sp>
      <p:sp>
        <p:nvSpPr>
          <p:cNvPr id="4" name="Заголовок 1"/>
          <p:cNvSpPr txBox="1"/>
          <p:nvPr/>
        </p:nvSpPr>
        <p:spPr bwMode="auto">
          <a:xfrm>
            <a:off x="1386840" y="365760"/>
            <a:ext cx="9418320" cy="760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7200" spc="-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2000"/>
              <a:t>Детский технопарк «Альтаир»</a:t>
            </a:r>
            <a:endParaRPr/>
          </a:p>
          <a:p>
            <a:pPr algn="ctr">
              <a:defRPr/>
            </a:pPr>
            <a:r>
              <a:rPr lang="ru-RU" sz="2000"/>
              <a:t>(РТУ МИРЭА)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815206" y="0"/>
            <a:ext cx="2376794" cy="1532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468603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66024252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FC33A4-B7DB-E3CF-2C9A-DB155D204E77}" type="slidenum">
              <a:rPr lang="ru-RU"/>
              <a:t/>
            </a:fld>
            <a:endParaRPr lang="ru-RU"/>
          </a:p>
        </p:txBody>
      </p:sp>
      <p:sp>
        <p:nvSpPr>
          <p:cNvPr id="507711724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4. Создание стартового окна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2140147882" name=""/>
          <p:cNvPicPr>
            <a:picLocks noChangeAspect="1"/>
          </p:cNvPicPr>
          <p:nvPr/>
        </p:nvPicPr>
        <p:blipFill>
          <a:blip r:embed="rId2"/>
          <a:srcRect l="33453" t="27777" r="33265" b="27777"/>
          <a:stretch/>
        </p:blipFill>
        <p:spPr bwMode="auto">
          <a:xfrm flipH="0" flipV="0">
            <a:off x="1371599" y="2031998"/>
            <a:ext cx="5017290" cy="3768856"/>
          </a:xfrm>
          <a:prstGeom prst="rect">
            <a:avLst/>
          </a:prstGeom>
        </p:spPr>
      </p:pic>
      <p:pic>
        <p:nvPicPr>
          <p:cNvPr id="2097869318" name=""/>
          <p:cNvPicPr>
            <a:picLocks noChangeAspect="1"/>
          </p:cNvPicPr>
          <p:nvPr/>
        </p:nvPicPr>
        <p:blipFill>
          <a:blip r:embed="rId3"/>
          <a:srcRect l="33634" t="28141" r="33438" b="28009"/>
          <a:stretch/>
        </p:blipFill>
        <p:spPr bwMode="auto">
          <a:xfrm flipH="0" flipV="0">
            <a:off x="6648449" y="2031998"/>
            <a:ext cx="5031149" cy="3768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374469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772827107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7044E4F-6118-6C57-F68E-D23F70EB092F}" type="slidenum">
              <a:rPr lang="ru-RU"/>
              <a:t/>
            </a:fld>
            <a:endParaRPr lang="ru-RU"/>
          </a:p>
        </p:txBody>
      </p:sp>
      <p:sp>
        <p:nvSpPr>
          <p:cNvPr id="1791472244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5. Создание графических элементов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473119425" name=""/>
          <p:cNvPicPr>
            <a:picLocks noChangeAspect="1"/>
          </p:cNvPicPr>
          <p:nvPr/>
        </p:nvPicPr>
        <p:blipFill>
          <a:blip r:embed="rId2"/>
          <a:srcRect l="0" t="2428" r="0" b="4194"/>
          <a:stretch/>
        </p:blipFill>
        <p:spPr bwMode="auto">
          <a:xfrm flipH="0" flipV="0">
            <a:off x="1371599" y="2031997"/>
            <a:ext cx="4173899" cy="2192267"/>
          </a:xfrm>
          <a:prstGeom prst="rect">
            <a:avLst/>
          </a:prstGeom>
        </p:spPr>
      </p:pic>
      <p:pic>
        <p:nvPicPr>
          <p:cNvPr id="1272513514" name=""/>
          <p:cNvPicPr>
            <a:picLocks noChangeAspect="1"/>
          </p:cNvPicPr>
          <p:nvPr/>
        </p:nvPicPr>
        <p:blipFill>
          <a:blip r:embed="rId3"/>
          <a:srcRect l="0" t="2428" r="0" b="5245"/>
          <a:stretch/>
        </p:blipFill>
        <p:spPr bwMode="auto">
          <a:xfrm flipH="0" flipV="0">
            <a:off x="5772147" y="2031997"/>
            <a:ext cx="4231051" cy="2197315"/>
          </a:xfrm>
          <a:prstGeom prst="rect">
            <a:avLst/>
          </a:prstGeom>
        </p:spPr>
      </p:pic>
      <p:pic>
        <p:nvPicPr>
          <p:cNvPr id="345936482" name=""/>
          <p:cNvPicPr>
            <a:picLocks noChangeAspect="1"/>
          </p:cNvPicPr>
          <p:nvPr/>
        </p:nvPicPr>
        <p:blipFill>
          <a:blip r:embed="rId4"/>
          <a:srcRect l="0" t="3254" r="0" b="4745"/>
          <a:stretch/>
        </p:blipFill>
        <p:spPr bwMode="auto">
          <a:xfrm flipH="0" flipV="0">
            <a:off x="3696672" y="4419599"/>
            <a:ext cx="4150949" cy="2148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871054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39578344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A8563BA-0657-52F5-8515-F34629DA8477}" type="slidenum">
              <a:rPr lang="ru-RU"/>
              <a:t/>
            </a:fld>
            <a:endParaRPr lang="ru-RU"/>
          </a:p>
        </p:txBody>
      </p:sp>
      <p:sp>
        <p:nvSpPr>
          <p:cNvPr id="916807564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6. Разработка уровней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Возникшие проблемы и способы решения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Результат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320594" y="1367404"/>
            <a:ext cx="9418320" cy="629174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ru-RU" sz="3200"/>
              <a:t>Спасибо за внимание!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96493" y="1996578"/>
            <a:ext cx="4466522" cy="458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1371600" y="3714749"/>
            <a:ext cx="9601200" cy="35813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/>
              <a:t>Задачи:</a:t>
            </a:r>
            <a:endParaRPr lang="ru-RU"/>
          </a:p>
          <a:p>
            <a:pPr>
              <a:defRPr/>
            </a:pPr>
            <a:r>
              <a:rPr lang="ru-RU"/>
              <a:t>Выбрать жанр игры, р</a:t>
            </a:r>
            <a:r>
              <a:rPr lang="ru-RU"/>
              <a:t>азработать общую концепцию</a:t>
            </a:r>
            <a:endParaRPr lang="ru-RU"/>
          </a:p>
          <a:p>
            <a:pPr>
              <a:defRPr/>
            </a:pPr>
            <a:r>
              <a:rPr lang="ru-RU"/>
              <a:t>Создать репозиторий на git</a:t>
            </a:r>
            <a:endParaRPr lang="ru-RU"/>
          </a:p>
          <a:p>
            <a:pPr>
              <a:defRPr/>
            </a:pPr>
            <a:r>
              <a:rPr lang="ru-RU"/>
              <a:t>Создать несколько игровых уровней, стартовое окно и меню настроек</a:t>
            </a:r>
            <a:endParaRPr lang="ru-RU"/>
          </a:p>
          <a:p>
            <a:pPr>
              <a:defRPr/>
            </a:pPr>
            <a:r>
              <a:rPr lang="ru-RU"/>
              <a:t>Доработать и оптимизировать игру</a:t>
            </a:r>
            <a:endParaRPr lang="ru-RU"/>
          </a:p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sp>
        <p:nvSpPr>
          <p:cNvPr id="118083202" name="Объект 2"/>
          <p:cNvSpPr>
            <a:spLocks noGrp="1"/>
          </p:cNvSpPr>
          <p:nvPr/>
        </p:nvSpPr>
        <p:spPr bwMode="auto">
          <a:xfrm flipH="0" flipV="0">
            <a:off x="1371599" y="1676399"/>
            <a:ext cx="9601200" cy="16763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>
            <a:lvl1pPr marL="384048" indent="-384048" algn="l" defTabSz="914400">
              <a:lnSpc>
                <a:spcPct val="94000"/>
              </a:lnSpc>
              <a:spcBef>
                <a:spcPts val="999"/>
              </a:spcBef>
              <a:spcAft>
                <a:spcPts val="199"/>
              </a:spcAft>
              <a:buFont typeface="Franklin Gothic Book"/>
              <a:buChar char="■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20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18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16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–"/>
              <a:defRPr sz="1400" i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>
              <a:lnSpc>
                <a:spcPct val="94000"/>
              </a:lnSpc>
              <a:spcBef>
                <a:spcPts val="499"/>
              </a:spcBef>
              <a:spcAft>
                <a:spcPts val="199"/>
              </a:spcAft>
              <a:buFont typeface="Franklin Gothic Book"/>
              <a:buChar char="■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/>
              <a:buNone/>
              <a:defRPr/>
            </a:pPr>
            <a:r>
              <a:rPr/>
              <a:t>Цели:</a:t>
            </a:r>
            <a:endParaRPr/>
          </a:p>
          <a:p>
            <a:pPr>
              <a:defRPr/>
            </a:pPr>
            <a:r>
              <a:rPr/>
              <a:t>Научиться работать с библиотекой pygame</a:t>
            </a:r>
            <a:endParaRPr/>
          </a:p>
          <a:p>
            <a:pPr>
              <a:defRPr/>
            </a:pPr>
            <a:r>
              <a:rPr/>
              <a:t>Приобрести опыт работы в команде</a:t>
            </a:r>
            <a:endParaRPr/>
          </a:p>
          <a:p>
            <a:pPr>
              <a:defRPr/>
            </a:pPr>
            <a:r>
              <a:rPr/>
              <a:t>Создать собственную игру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rot="0" flipH="0" flipV="0">
            <a:off x="1316396" y="1421946"/>
            <a:ext cx="4362453" cy="313100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marL="0" indent="0">
              <a:buFont typeface="Franklin Gothic Book"/>
              <a:buNone/>
              <a:defRPr/>
            </a:pP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Актуальность игры </a:t>
            </a:r>
            <a:r>
              <a:rPr lang="ru-RU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«Побег»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 обусловлена несколькими факторами:</a:t>
            </a:r>
            <a:endParaRPr sz="2200" b="0" i="0" u="none">
              <a:solidFill>
                <a:srgbClr val="000000"/>
              </a:solidFill>
              <a:latin typeface="Franklin Gothic Book"/>
              <a:ea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endParaRPr sz="2200" b="0" i="0" u="none">
              <a:solidFill>
                <a:srgbClr val="000000"/>
              </a:solidFill>
              <a:latin typeface="Franklin Gothic Book"/>
              <a:ea typeface="Franklin Gothic Book"/>
              <a:cs typeface="Franklin Gothic Book"/>
            </a:endParaRP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Развитие полезных навыков</a:t>
            </a:r>
            <a:endParaRPr sz="2200">
              <a:latin typeface="Franklin Gothic Book"/>
              <a:cs typeface="Franklin Gothic Book"/>
            </a:endParaRP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Вовлечение в мир </a:t>
            </a: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игры</a:t>
            </a:r>
            <a:endParaRPr sz="2200" b="0" i="0" u="sng">
              <a:solidFill>
                <a:srgbClr val="000000"/>
              </a:solidFill>
              <a:latin typeface="Franklin Gothic Book"/>
              <a:ea typeface="Franklin Gothic Book"/>
              <a:cs typeface="Franklin Gothic Book"/>
            </a:endParaRP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Отдых</a:t>
            </a:r>
            <a:endParaRPr sz="2200" u="sng">
              <a:latin typeface="Franklin Gothic Book"/>
              <a:cs typeface="Franklin Gothic Book"/>
            </a:endParaRPr>
          </a:p>
          <a:p>
            <a:pPr>
              <a:buFont typeface="Arial"/>
              <a:buChar char="•"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Семейность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pic>
        <p:nvPicPr>
          <p:cNvPr id="112013296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5793149" y="1126132"/>
            <a:ext cx="5943599" cy="4395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344682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833819210" name="Объект 2"/>
          <p:cNvSpPr>
            <a:spLocks noGrp="1"/>
          </p:cNvSpPr>
          <p:nvPr>
            <p:ph idx="1"/>
          </p:nvPr>
        </p:nvSpPr>
        <p:spPr bwMode="auto">
          <a:xfrm rot="0" flipH="0" flipV="0">
            <a:off x="1087798" y="1581148"/>
            <a:ext cx="10820397" cy="481964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Игры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-платформеры являются одним из самых популярных и разнообразных жанров игр, который существует уже несколько десятилетий. </a:t>
            </a:r>
            <a:endParaRPr sz="2200" b="0" i="0" u="none">
              <a:solidFill>
                <a:srgbClr val="000000"/>
              </a:solidFill>
              <a:latin typeface="Franklin Gothic Book"/>
              <a:ea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Актуальность игры </a:t>
            </a:r>
            <a:r>
              <a:rPr lang="ru-RU" sz="22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«Побег»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 обусловлена несколькими факторами:</a:t>
            </a: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Развитие навыков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: игра ползволяет пользователю развивать различные навыки, такие как быстрая реакции, логическое мышление и умение принимать решения в условиях ограниченного времени. Это делает процесс игры не только более интересным, но и полезным.</a:t>
            </a: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Вовлечение в мир игры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: игра имеет проработанный и интересный мир, в который игрок хочет погружаеться и исследовать. Это способствует созданию эмоциональной связи между пользователем и игрой, что увеличивает уровень вовлеченности и удовлетворенности от прохождения.</a:t>
            </a:r>
            <a:endParaRPr sz="2200">
              <a:latin typeface="Franklin Gothic Book"/>
              <a:cs typeface="Franklin Gothic Book"/>
            </a:endParaRPr>
          </a:p>
          <a:p>
            <a:pPr marL="0" indent="0">
              <a:buFont typeface="Franklin Gothic Book"/>
              <a:buNone/>
              <a:defRPr/>
            </a:pPr>
            <a:r>
              <a:rPr sz="2200" b="0" i="0" u="sng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Семейность</a:t>
            </a:r>
            <a:r>
              <a:rPr sz="2200" b="0" i="0" u="none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</a:rPr>
              <a:t>: игра имеют возрастное ограничение “6+” , что делает ее доступной для детей.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154608273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1F243B7-0772-6207-FF4B-1E3445BA2A53}" type="slidenum">
              <a:rPr lang="ru-RU"/>
              <a:t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9" y="1555749"/>
            <a:ext cx="9601200" cy="9524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 marL="305908" indent="-305908">
              <a:buFont typeface="Franklin Gothic Book"/>
              <a:buAutoNum type="arabicPeriod"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Выбор жанра игры, р</a:t>
            </a:r>
            <a:r>
              <a:rPr lang="ru-RU" sz="20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азработка общей концепции и формулировка идеи</a:t>
            </a:r>
            <a:endParaRPr lang="ru-RU" sz="2000" b="0" i="0" u="none" strike="noStrike" cap="none" spc="0">
              <a:solidFill>
                <a:schemeClr val="tx2"/>
              </a:solidFill>
              <a:latin typeface="Franklin Gothic Book"/>
              <a:ea typeface="Arial"/>
              <a:cs typeface="Arial"/>
            </a:endParaRPr>
          </a:p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	1.1. Поиск вдохновения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pic>
        <p:nvPicPr>
          <p:cNvPr id="65320602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430699" y="2336941"/>
            <a:ext cx="8454297" cy="4051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51042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759380208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 marL="305907" indent="-305907">
              <a:buFont typeface="Franklin Gothic Book"/>
              <a:buAutoNum type="arabicPeriod"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Выбор жанра игры, р</a:t>
            </a: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азработка общей концепции и формулировка идеи</a:t>
            </a:r>
            <a:endParaRPr lang="ru-RU" sz="2000" b="0" i="0" u="none" strike="noStrike" cap="none" spc="0">
              <a:solidFill>
                <a:schemeClr val="tx2"/>
              </a:solidFill>
              <a:latin typeface="Franklin Gothic Book"/>
              <a:ea typeface="Arial"/>
              <a:cs typeface="Arial"/>
            </a:endParaRPr>
          </a:p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	1.2. Основная идея, смысл игры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sp>
        <p:nvSpPr>
          <p:cNvPr id="365480175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A23C70B-9499-AFF6-D4E6-4DD63FB9B88C}" type="slidenum">
              <a:rPr lang="ru-RU"/>
              <a:t/>
            </a:fld>
            <a:endParaRPr lang="ru-RU"/>
          </a:p>
        </p:txBody>
      </p:sp>
      <p:pic>
        <p:nvPicPr>
          <p:cNvPr id="1904474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468799" y="2284500"/>
            <a:ext cx="7689621" cy="4168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256108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21119844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 marL="305907" indent="-305907">
              <a:buFont typeface="Franklin Gothic Book"/>
              <a:buAutoNum type="arabicPeriod"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Выбор жанра игры, р</a:t>
            </a: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азработка общей концепции и формулировка идеи</a:t>
            </a:r>
            <a:endParaRPr lang="ru-RU" sz="2000" b="0" i="0" u="none" strike="noStrike" cap="none" spc="0">
              <a:solidFill>
                <a:schemeClr val="tx2"/>
              </a:solidFill>
              <a:latin typeface="Franklin Gothic Book"/>
              <a:ea typeface="Arial"/>
              <a:cs typeface="Arial"/>
            </a:endParaRPr>
          </a:p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	1.3. Поиск тайлов и персонажа для игры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sp>
        <p:nvSpPr>
          <p:cNvPr id="394412121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943C203-08E1-A50B-C36A-8C4322175530}" type="slidenum">
              <a:rPr lang="ru-RU"/>
              <a:t/>
            </a:fld>
            <a:endParaRPr lang="ru-RU"/>
          </a:p>
        </p:txBody>
      </p:sp>
      <p:pic>
        <p:nvPicPr>
          <p:cNvPr id="41131007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402999" y="3761293"/>
            <a:ext cx="1485786" cy="1439355"/>
          </a:xfrm>
          <a:prstGeom prst="rect">
            <a:avLst/>
          </a:prstGeom>
        </p:spPr>
      </p:pic>
      <p:pic>
        <p:nvPicPr>
          <p:cNvPr id="16662815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59281" y="3761293"/>
            <a:ext cx="1919140" cy="1439355"/>
          </a:xfrm>
          <a:prstGeom prst="rect">
            <a:avLst/>
          </a:prstGeom>
        </p:spPr>
      </p:pic>
      <p:pic>
        <p:nvPicPr>
          <p:cNvPr id="178962051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18851" y="2270016"/>
            <a:ext cx="1922348" cy="1394029"/>
          </a:xfrm>
          <a:prstGeom prst="rect">
            <a:avLst/>
          </a:prstGeom>
        </p:spPr>
      </p:pic>
      <p:pic>
        <p:nvPicPr>
          <p:cNvPr id="45165059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144949" y="5324474"/>
            <a:ext cx="2362911" cy="1331217"/>
          </a:xfrm>
          <a:prstGeom prst="rect">
            <a:avLst/>
          </a:prstGeom>
        </p:spPr>
      </p:pic>
      <p:pic>
        <p:nvPicPr>
          <p:cNvPr id="12186929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5570502" y="2284501"/>
            <a:ext cx="1537097" cy="1379545"/>
          </a:xfrm>
          <a:prstGeom prst="rect">
            <a:avLst/>
          </a:prstGeom>
        </p:spPr>
      </p:pic>
      <p:pic>
        <p:nvPicPr>
          <p:cNvPr id="96356640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425696" y="2270016"/>
            <a:ext cx="1394029" cy="1394029"/>
          </a:xfrm>
          <a:prstGeom prst="rect">
            <a:avLst/>
          </a:prstGeom>
        </p:spPr>
      </p:pic>
      <p:pic>
        <p:nvPicPr>
          <p:cNvPr id="1717106608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3541462" y="3761293"/>
            <a:ext cx="2598670" cy="1439355"/>
          </a:xfrm>
          <a:prstGeom prst="rect">
            <a:avLst/>
          </a:prstGeom>
        </p:spPr>
      </p:pic>
      <p:pic>
        <p:nvPicPr>
          <p:cNvPr id="151157377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909869" y="2295141"/>
            <a:ext cx="2405077" cy="1352856"/>
          </a:xfrm>
          <a:prstGeom prst="rect">
            <a:avLst/>
          </a:prstGeom>
        </p:spPr>
      </p:pic>
      <p:pic>
        <p:nvPicPr>
          <p:cNvPr id="1107163387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1144949" y="3761293"/>
            <a:ext cx="2167120" cy="1439355"/>
          </a:xfrm>
          <a:prstGeom prst="rect">
            <a:avLst/>
          </a:prstGeom>
        </p:spPr>
      </p:pic>
      <p:pic>
        <p:nvPicPr>
          <p:cNvPr id="1647367667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1144948" y="2326079"/>
            <a:ext cx="1468797" cy="1321918"/>
          </a:xfrm>
          <a:prstGeom prst="rect">
            <a:avLst/>
          </a:prstGeom>
        </p:spPr>
      </p:pic>
      <p:pic>
        <p:nvPicPr>
          <p:cNvPr id="1203688509" name=""/>
          <p:cNvPicPr>
            <a:picLocks noChangeAspect="1"/>
          </p:cNvPicPr>
          <p:nvPr/>
        </p:nvPicPr>
        <p:blipFill>
          <a:blip r:embed="rId12"/>
          <a:srcRect l="0" t="25666" r="0" b="17000"/>
          <a:stretch/>
        </p:blipFill>
        <p:spPr bwMode="auto">
          <a:xfrm flipH="0" flipV="0">
            <a:off x="3714145" y="5324474"/>
            <a:ext cx="4643783" cy="1331217"/>
          </a:xfrm>
          <a:prstGeom prst="rect">
            <a:avLst/>
          </a:prstGeom>
        </p:spPr>
      </p:pic>
      <p:pic>
        <p:nvPicPr>
          <p:cNvPr id="549623021" name=""/>
          <p:cNvPicPr>
            <a:picLocks noChangeAspect="1"/>
          </p:cNvPicPr>
          <p:nvPr/>
        </p:nvPicPr>
        <p:blipFill>
          <a:blip r:embed="rId13"/>
          <a:srcRect l="26582" t="0" r="25580" b="0"/>
          <a:stretch/>
        </p:blipFill>
        <p:spPr bwMode="auto">
          <a:xfrm flipH="0" flipV="0">
            <a:off x="10041134" y="3761293"/>
            <a:ext cx="1200149" cy="1411226"/>
          </a:xfrm>
          <a:prstGeom prst="rect">
            <a:avLst/>
          </a:prstGeom>
        </p:spPr>
      </p:pic>
      <p:pic>
        <p:nvPicPr>
          <p:cNvPr id="1436400485" name="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 flipH="0" flipV="0">
            <a:off x="8453395" y="5324474"/>
            <a:ext cx="2347952" cy="1320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46680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1586441273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7" y="1555749"/>
            <a:ext cx="9601200" cy="9524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sz="2000"/>
              <a:t>2. Настройка репозитория на GitHub, постановка и распределение задач</a:t>
            </a:r>
            <a:endParaRPr sz="2000"/>
          </a:p>
        </p:txBody>
      </p:sp>
      <p:sp>
        <p:nvSpPr>
          <p:cNvPr id="1412497396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0F3FC64-5AD9-58B6-000B-386153346266}" type="slidenum">
              <a:rPr lang="ru-RU"/>
              <a:t/>
            </a:fld>
            <a:endParaRPr lang="ru-RU"/>
          </a:p>
        </p:txBody>
      </p:sp>
      <p:pic>
        <p:nvPicPr>
          <p:cNvPr id="39360970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498139" y="2031997"/>
            <a:ext cx="6496121" cy="4483101"/>
          </a:xfrm>
          <a:prstGeom prst="rect">
            <a:avLst/>
          </a:prstGeom>
        </p:spPr>
      </p:pic>
      <p:pic>
        <p:nvPicPr>
          <p:cNvPr id="296292658" name=""/>
          <p:cNvPicPr>
            <a:picLocks noChangeAspect="1"/>
          </p:cNvPicPr>
          <p:nvPr/>
        </p:nvPicPr>
        <p:blipFill>
          <a:blip r:embed="rId3"/>
          <a:srcRect l="0" t="0" r="10277" b="0"/>
          <a:stretch/>
        </p:blipFill>
        <p:spPr bwMode="auto">
          <a:xfrm flipH="0" flipV="0">
            <a:off x="5640260" y="2374897"/>
            <a:ext cx="5944577" cy="3580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Ход работы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45F541-BB7D-43B4-A917-0AAD277C507D}" type="slidenum">
              <a:rPr lang="ru-RU"/>
              <a:t/>
            </a:fld>
            <a:endParaRPr lang="ru-RU"/>
          </a:p>
        </p:txBody>
      </p:sp>
      <p:pic>
        <p:nvPicPr>
          <p:cNvPr id="11573674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62049" y="2031998"/>
            <a:ext cx="4606940" cy="2025651"/>
          </a:xfrm>
          <a:prstGeom prst="rect">
            <a:avLst/>
          </a:prstGeom>
        </p:spPr>
      </p:pic>
      <p:sp>
        <p:nvSpPr>
          <p:cNvPr id="275471195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1295398" y="1555749"/>
            <a:ext cx="9601200" cy="9524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Franklin Gothic Book"/>
              <a:buNone/>
              <a:defRPr/>
            </a:pPr>
            <a:r>
              <a:rPr lang="ru-RU" sz="2000" b="0" i="0" u="none" strike="noStrike" cap="none" spc="0">
                <a:solidFill>
                  <a:schemeClr val="tx2"/>
                </a:solidFill>
                <a:latin typeface="Franklin Gothic Book"/>
                <a:ea typeface="Arial"/>
                <a:cs typeface="Arial"/>
              </a:rPr>
              <a:t>3. Разработка стиля игры, создание пробного уровня</a:t>
            </a:r>
            <a:endParaRPr sz="2000"/>
          </a:p>
          <a:p>
            <a:pPr marL="0" indent="0">
              <a:buFont typeface="Franklin Gothic Book"/>
              <a:buNone/>
              <a:defRPr/>
            </a:pPr>
            <a:endParaRPr sz="2000"/>
          </a:p>
        </p:txBody>
      </p:sp>
      <p:pic>
        <p:nvPicPr>
          <p:cNvPr id="400278951" name=""/>
          <p:cNvPicPr>
            <a:picLocks noChangeAspect="1"/>
          </p:cNvPicPr>
          <p:nvPr/>
        </p:nvPicPr>
        <p:blipFill>
          <a:blip r:embed="rId3"/>
          <a:srcRect l="4988" t="7099" r="1186" b="13935"/>
          <a:stretch/>
        </p:blipFill>
        <p:spPr bwMode="auto">
          <a:xfrm flipH="0" flipV="0">
            <a:off x="6160616" y="2031998"/>
            <a:ext cx="4278782" cy="2025651"/>
          </a:xfrm>
          <a:prstGeom prst="rect">
            <a:avLst/>
          </a:prstGeom>
        </p:spPr>
      </p:pic>
      <p:pic>
        <p:nvPicPr>
          <p:cNvPr id="29863245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909521" y="4229006"/>
            <a:ext cx="4123785" cy="2319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250" advClick="1">
        <p:fade thruBlk="0"/>
      </p:transition>
    </mc:Choice>
    <mc:Fallback>
      <p:transition spd="med" advClick="1">
        <p:fade thruBlk="0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/>
        <a:ea typeface="Arial"/>
        <a:cs typeface="Arial"/>
      </a:majorFont>
      <a:minorFont>
        <a:latin typeface="Franklin Gothic Book"/>
        <a:ea typeface="Arial"/>
        <a:cs typeface="Arial"/>
      </a:minorFont>
    </a:fontScheme>
    <a:fmtScheme name="Уголки">
      <a:fillStyleLst>
        <a:solidFill>
          <a:schemeClr val="phClr"/>
        </a:solidFill>
        <a:gradFill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0</TotalTime>
  <Words>0</Words>
  <Application>R7-Office/7.4.0.112</Application>
  <DocSecurity>0</DocSecurity>
  <PresentationFormat>Широкоэкранный</PresentationFormat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Виртуальная лаборатория</dc:title>
  <dc:subject/>
  <dc:creator>Артём борисов</dc:creator>
  <cp:keywords/>
  <dc:description/>
  <dc:identifier/>
  <dc:language/>
  <cp:lastModifiedBy>Екатерина Тимофеева</cp:lastModifiedBy>
  <cp:revision>81</cp:revision>
  <dcterms:created xsi:type="dcterms:W3CDTF">2023-02-12T15:54:36Z</dcterms:created>
  <dcterms:modified xsi:type="dcterms:W3CDTF">2024-01-02T10:12:55Z</dcterms:modified>
  <cp:category/>
  <cp:contentStatus/>
  <cp:version/>
</cp:coreProperties>
</file>